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Lato-regular.fntdata"/><Relationship Id="rId27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5430e6bdd_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5430e6bdd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d9c67055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d9c6705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51d9165c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51d9165c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430e6bdd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430e6bdd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3ff28a4b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3ff28a4b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3ff28a4b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03ff28a4b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03ff28a4b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03ff28a4b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d9c67055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d9c67055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51d23597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51d23597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7a5c975e9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07a5c975e9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d9c67055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d9c67055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3ff28a4b3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03ff28a4b3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3ff28a4b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03ff28a4b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03ff28a4b3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03ff28a4b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link.springer.com/article/10.1007/s00521-018-3523-0" TargetMode="External"/><Relationship Id="rId4" Type="http://schemas.openxmlformats.org/officeDocument/2006/relationships/hyperlink" Target="https://scikit-learn.org/stable/" TargetMode="External"/><Relationship Id="rId5" Type="http://schemas.openxmlformats.org/officeDocument/2006/relationships/hyperlink" Target="https://contactsunny.medium.com/label-encoder-vs-one-hot-encoder-in-machine-learning-3fc273365621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/>
          <p:nvPr>
            <p:ph type="ctrTitle"/>
          </p:nvPr>
        </p:nvSpPr>
        <p:spPr>
          <a:xfrm>
            <a:off x="729600" y="1322475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Pattern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Recognition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endParaRPr/>
          </a:p>
        </p:txBody>
      </p:sp>
      <p:sp>
        <p:nvSpPr>
          <p:cNvPr id="137" name="Google Shape;137;p17"/>
          <p:cNvSpPr txBox="1"/>
          <p:nvPr>
            <p:ph idx="1" type="subTitle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</a:t>
            </a:r>
            <a:endParaRPr/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8175" y="1636850"/>
            <a:ext cx="3506702" cy="20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7"/>
          <p:cNvSpPr txBox="1"/>
          <p:nvPr/>
        </p:nvSpPr>
        <p:spPr>
          <a:xfrm>
            <a:off x="5202925" y="1848725"/>
            <a:ext cx="3457200" cy="1616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Online Shoppers Purchasing Intention</a:t>
            </a:r>
            <a:endParaRPr sz="31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17"/>
          <p:cNvSpPr txBox="1"/>
          <p:nvPr/>
        </p:nvSpPr>
        <p:spPr>
          <a:xfrm>
            <a:off x="812125" y="3519225"/>
            <a:ext cx="3705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Group 4: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Preethi G - S20190020241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Subash J - S20190020253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Shri Teja N - S20190020223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/>
          <p:nvPr>
            <p:ph type="title"/>
          </p:nvPr>
        </p:nvSpPr>
        <p:spPr>
          <a:xfrm>
            <a:off x="785525" y="822275"/>
            <a:ext cx="70212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Models</a:t>
            </a:r>
            <a:endParaRPr b="0"/>
          </a:p>
        </p:txBody>
      </p:sp>
      <p:sp>
        <p:nvSpPr>
          <p:cNvPr id="204" name="Google Shape;204;p26"/>
          <p:cNvSpPr txBox="1"/>
          <p:nvPr>
            <p:ph type="title"/>
          </p:nvPr>
        </p:nvSpPr>
        <p:spPr>
          <a:xfrm>
            <a:off x="729450" y="1745716"/>
            <a:ext cx="7021200" cy="22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en" sz="1800"/>
              <a:t>Logistic Regression </a:t>
            </a:r>
            <a:endParaRPr b="0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en" sz="1800"/>
              <a:t>Linear SVM Model </a:t>
            </a:r>
            <a:endParaRPr b="0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en" sz="1800"/>
              <a:t>Quadratic SVM Model </a:t>
            </a:r>
            <a:endParaRPr b="0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en" sz="1800"/>
              <a:t>K-nearest Neighbors Model </a:t>
            </a:r>
            <a:endParaRPr b="0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en" sz="1800"/>
              <a:t>Random Forest Classifier </a:t>
            </a:r>
            <a:endParaRPr b="0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en" sz="1800"/>
              <a:t>Neural Networks for Classification </a:t>
            </a:r>
            <a:endParaRPr b="0"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/>
          <p:nvPr>
            <p:ph idx="2" type="body"/>
          </p:nvPr>
        </p:nvSpPr>
        <p:spPr>
          <a:xfrm>
            <a:off x="1520200" y="3032127"/>
            <a:ext cx="1720500" cy="15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210" name="Google Shape;210;p2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01</a:t>
            </a:r>
            <a:endParaRPr b="0" sz="3000"/>
          </a:p>
        </p:txBody>
      </p:sp>
      <p:sp>
        <p:nvSpPr>
          <p:cNvPr id="211" name="Google Shape;211;p27"/>
          <p:cNvSpPr/>
          <p:nvPr/>
        </p:nvSpPr>
        <p:spPr>
          <a:xfrm rot="10593021">
            <a:off x="1693037" y="3045853"/>
            <a:ext cx="1371084" cy="1366311"/>
          </a:xfrm>
          <a:prstGeom prst="blockArc">
            <a:avLst>
              <a:gd fmla="val 2627839" name="adj1"/>
              <a:gd fmla="val 5880699" name="adj2"/>
              <a:gd fmla="val 7985" name="adj3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7"/>
          <p:cNvSpPr txBox="1"/>
          <p:nvPr>
            <p:ph idx="2" type="body"/>
          </p:nvPr>
        </p:nvSpPr>
        <p:spPr>
          <a:xfrm>
            <a:off x="1960875" y="3402347"/>
            <a:ext cx="835500" cy="3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88.92%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213" name="Google Shape;213;p27"/>
          <p:cNvSpPr/>
          <p:nvPr/>
        </p:nvSpPr>
        <p:spPr>
          <a:xfrm>
            <a:off x="1653053" y="3032127"/>
            <a:ext cx="1389900" cy="1380000"/>
          </a:xfrm>
          <a:prstGeom prst="blockArc">
            <a:avLst>
              <a:gd fmla="val 16211102" name="adj1"/>
              <a:gd fmla="val 13367420" name="adj2"/>
              <a:gd fmla="val 7983" name="adj3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7"/>
          <p:cNvSpPr txBox="1"/>
          <p:nvPr>
            <p:ph idx="2" type="body"/>
          </p:nvPr>
        </p:nvSpPr>
        <p:spPr>
          <a:xfrm>
            <a:off x="1880510" y="3727238"/>
            <a:ext cx="999900" cy="3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Accurac</a:t>
            </a:r>
            <a:r>
              <a:rPr lang="en" sz="1700"/>
              <a:t>y</a:t>
            </a:r>
            <a:endParaRPr sz="1700"/>
          </a:p>
        </p:txBody>
      </p:sp>
      <p:pic>
        <p:nvPicPr>
          <p:cNvPr id="215" name="Google Shape;215;p27"/>
          <p:cNvPicPr preferRelativeResize="0"/>
          <p:nvPr/>
        </p:nvPicPr>
        <p:blipFill rotWithShape="1">
          <a:blip r:embed="rId3">
            <a:alphaModFix/>
          </a:blip>
          <a:srcRect b="0" l="0" r="0" t="4049"/>
          <a:stretch/>
        </p:blipFill>
        <p:spPr>
          <a:xfrm>
            <a:off x="4572000" y="373400"/>
            <a:ext cx="4572001" cy="459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SVM Model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02</a:t>
            </a:r>
            <a:endParaRPr sz="3000"/>
          </a:p>
        </p:txBody>
      </p:sp>
      <p:sp>
        <p:nvSpPr>
          <p:cNvPr id="221" name="Google Shape;221;p28"/>
          <p:cNvSpPr txBox="1"/>
          <p:nvPr>
            <p:ph idx="2" type="body"/>
          </p:nvPr>
        </p:nvSpPr>
        <p:spPr>
          <a:xfrm>
            <a:off x="1520200" y="3032127"/>
            <a:ext cx="1720500" cy="15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222" name="Google Shape;222;p28"/>
          <p:cNvSpPr/>
          <p:nvPr/>
        </p:nvSpPr>
        <p:spPr>
          <a:xfrm rot="10593021">
            <a:off x="1693037" y="3045853"/>
            <a:ext cx="1371084" cy="1366311"/>
          </a:xfrm>
          <a:prstGeom prst="blockArc">
            <a:avLst>
              <a:gd fmla="val 2627839" name="adj1"/>
              <a:gd fmla="val 5880699" name="adj2"/>
              <a:gd fmla="val 7985" name="adj3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8"/>
          <p:cNvSpPr txBox="1"/>
          <p:nvPr>
            <p:ph idx="2" type="body"/>
          </p:nvPr>
        </p:nvSpPr>
        <p:spPr>
          <a:xfrm>
            <a:off x="1960875" y="3402347"/>
            <a:ext cx="835500" cy="3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88.64%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224" name="Google Shape;224;p28"/>
          <p:cNvSpPr/>
          <p:nvPr/>
        </p:nvSpPr>
        <p:spPr>
          <a:xfrm>
            <a:off x="1653053" y="3032127"/>
            <a:ext cx="1389900" cy="1380000"/>
          </a:xfrm>
          <a:prstGeom prst="blockArc">
            <a:avLst>
              <a:gd fmla="val 16211102" name="adj1"/>
              <a:gd fmla="val 13367420" name="adj2"/>
              <a:gd fmla="val 7983" name="adj3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8"/>
          <p:cNvSpPr txBox="1"/>
          <p:nvPr>
            <p:ph idx="2" type="body"/>
          </p:nvPr>
        </p:nvSpPr>
        <p:spPr>
          <a:xfrm>
            <a:off x="1880510" y="3727238"/>
            <a:ext cx="999900" cy="3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Accurac</a:t>
            </a:r>
            <a:r>
              <a:rPr lang="en" sz="1700"/>
              <a:t>y</a:t>
            </a:r>
            <a:endParaRPr sz="1700"/>
          </a:p>
        </p:txBody>
      </p:sp>
      <p:pic>
        <p:nvPicPr>
          <p:cNvPr id="226" name="Google Shape;226;p28"/>
          <p:cNvPicPr preferRelativeResize="0"/>
          <p:nvPr/>
        </p:nvPicPr>
        <p:blipFill rotWithShape="1">
          <a:blip r:embed="rId3">
            <a:alphaModFix/>
          </a:blip>
          <a:srcRect b="0" l="0" r="0" t="3633"/>
          <a:stretch/>
        </p:blipFill>
        <p:spPr>
          <a:xfrm>
            <a:off x="4572000" y="186700"/>
            <a:ext cx="4554751" cy="49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/>
          <p:nvPr>
            <p:ph type="title"/>
          </p:nvPr>
        </p:nvSpPr>
        <p:spPr>
          <a:xfrm>
            <a:off x="730000" y="1318650"/>
            <a:ext cx="3300900" cy="17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Quadratic SVM Model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03</a:t>
            </a:r>
            <a:endParaRPr sz="3000"/>
          </a:p>
        </p:txBody>
      </p:sp>
      <p:sp>
        <p:nvSpPr>
          <p:cNvPr id="232" name="Google Shape;232;p29"/>
          <p:cNvSpPr txBox="1"/>
          <p:nvPr>
            <p:ph idx="2" type="body"/>
          </p:nvPr>
        </p:nvSpPr>
        <p:spPr>
          <a:xfrm>
            <a:off x="1520200" y="3130227"/>
            <a:ext cx="1720500" cy="15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233" name="Google Shape;233;p29"/>
          <p:cNvSpPr/>
          <p:nvPr/>
        </p:nvSpPr>
        <p:spPr>
          <a:xfrm rot="10593021">
            <a:off x="1693037" y="3143953"/>
            <a:ext cx="1371084" cy="1366311"/>
          </a:xfrm>
          <a:prstGeom prst="blockArc">
            <a:avLst>
              <a:gd fmla="val 2627839" name="adj1"/>
              <a:gd fmla="val 5880699" name="adj2"/>
              <a:gd fmla="val 7985" name="adj3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9"/>
          <p:cNvSpPr txBox="1"/>
          <p:nvPr>
            <p:ph idx="2" type="body"/>
          </p:nvPr>
        </p:nvSpPr>
        <p:spPr>
          <a:xfrm>
            <a:off x="1960875" y="3500447"/>
            <a:ext cx="835500" cy="3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85.76%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235" name="Google Shape;235;p29"/>
          <p:cNvSpPr/>
          <p:nvPr/>
        </p:nvSpPr>
        <p:spPr>
          <a:xfrm>
            <a:off x="1653053" y="3130227"/>
            <a:ext cx="1389900" cy="1380000"/>
          </a:xfrm>
          <a:prstGeom prst="blockArc">
            <a:avLst>
              <a:gd fmla="val 16211102" name="adj1"/>
              <a:gd fmla="val 13367420" name="adj2"/>
              <a:gd fmla="val 7983" name="adj3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9"/>
          <p:cNvSpPr txBox="1"/>
          <p:nvPr>
            <p:ph idx="2" type="body"/>
          </p:nvPr>
        </p:nvSpPr>
        <p:spPr>
          <a:xfrm>
            <a:off x="1880510" y="3825338"/>
            <a:ext cx="999900" cy="3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Accurac</a:t>
            </a:r>
            <a:r>
              <a:rPr lang="en" sz="1700"/>
              <a:t>y</a:t>
            </a:r>
            <a:endParaRPr sz="1700"/>
          </a:p>
        </p:txBody>
      </p:sp>
      <p:pic>
        <p:nvPicPr>
          <p:cNvPr id="237" name="Google Shape;237;p29"/>
          <p:cNvPicPr preferRelativeResize="0"/>
          <p:nvPr/>
        </p:nvPicPr>
        <p:blipFill rotWithShape="1">
          <a:blip r:embed="rId3">
            <a:alphaModFix/>
          </a:blip>
          <a:srcRect b="0" l="0" r="0" t="4689"/>
          <a:stretch/>
        </p:blipFill>
        <p:spPr>
          <a:xfrm>
            <a:off x="4591775" y="186700"/>
            <a:ext cx="4610774" cy="49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/>
          <p:nvPr>
            <p:ph type="title"/>
          </p:nvPr>
        </p:nvSpPr>
        <p:spPr>
          <a:xfrm>
            <a:off x="730000" y="1318650"/>
            <a:ext cx="3300900" cy="17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 nearest </a:t>
            </a:r>
            <a:r>
              <a:rPr lang="en"/>
              <a:t>Neighbors </a:t>
            </a:r>
            <a:r>
              <a:rPr lang="en"/>
              <a:t> Model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0</a:t>
            </a:r>
            <a:r>
              <a:rPr b="0" lang="en"/>
              <a:t>4</a:t>
            </a:r>
            <a:endParaRPr sz="3000"/>
          </a:p>
        </p:txBody>
      </p:sp>
      <p:sp>
        <p:nvSpPr>
          <p:cNvPr id="243" name="Google Shape;243;p30"/>
          <p:cNvSpPr txBox="1"/>
          <p:nvPr>
            <p:ph idx="2" type="body"/>
          </p:nvPr>
        </p:nvSpPr>
        <p:spPr>
          <a:xfrm>
            <a:off x="1520200" y="3130227"/>
            <a:ext cx="1720500" cy="15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244" name="Google Shape;244;p30"/>
          <p:cNvSpPr/>
          <p:nvPr/>
        </p:nvSpPr>
        <p:spPr>
          <a:xfrm rot="10593021">
            <a:off x="1693037" y="3143953"/>
            <a:ext cx="1371084" cy="1366311"/>
          </a:xfrm>
          <a:prstGeom prst="blockArc">
            <a:avLst>
              <a:gd fmla="val 2627839" name="adj1"/>
              <a:gd fmla="val 5880699" name="adj2"/>
              <a:gd fmla="val 7985" name="adj3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0"/>
          <p:cNvSpPr txBox="1"/>
          <p:nvPr>
            <p:ph idx="2" type="body"/>
          </p:nvPr>
        </p:nvSpPr>
        <p:spPr>
          <a:xfrm>
            <a:off x="1960875" y="3500447"/>
            <a:ext cx="835500" cy="3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87.26%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246" name="Google Shape;246;p30"/>
          <p:cNvSpPr/>
          <p:nvPr/>
        </p:nvSpPr>
        <p:spPr>
          <a:xfrm>
            <a:off x="1653053" y="3130227"/>
            <a:ext cx="1389900" cy="1380000"/>
          </a:xfrm>
          <a:prstGeom prst="blockArc">
            <a:avLst>
              <a:gd fmla="val 16211102" name="adj1"/>
              <a:gd fmla="val 13367420" name="adj2"/>
              <a:gd fmla="val 7983" name="adj3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0"/>
          <p:cNvSpPr txBox="1"/>
          <p:nvPr>
            <p:ph idx="2" type="body"/>
          </p:nvPr>
        </p:nvSpPr>
        <p:spPr>
          <a:xfrm>
            <a:off x="1880510" y="3825338"/>
            <a:ext cx="999900" cy="3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Accurac</a:t>
            </a:r>
            <a:r>
              <a:rPr lang="en" sz="1700"/>
              <a:t>y</a:t>
            </a:r>
            <a:endParaRPr sz="1700"/>
          </a:p>
        </p:txBody>
      </p:sp>
      <p:pic>
        <p:nvPicPr>
          <p:cNvPr id="248" name="Google Shape;248;p30"/>
          <p:cNvPicPr preferRelativeResize="0"/>
          <p:nvPr/>
        </p:nvPicPr>
        <p:blipFill rotWithShape="1">
          <a:blip r:embed="rId3">
            <a:alphaModFix/>
          </a:blip>
          <a:srcRect b="0" l="0" r="0" t="1864"/>
          <a:stretch/>
        </p:blipFill>
        <p:spPr>
          <a:xfrm>
            <a:off x="4572000" y="60487"/>
            <a:ext cx="4572000" cy="502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 txBox="1"/>
          <p:nvPr>
            <p:ph type="title"/>
          </p:nvPr>
        </p:nvSpPr>
        <p:spPr>
          <a:xfrm>
            <a:off x="730000" y="1318650"/>
            <a:ext cx="3300900" cy="17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Classifier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0</a:t>
            </a:r>
            <a:r>
              <a:rPr b="0" lang="en"/>
              <a:t>5</a:t>
            </a:r>
            <a:endParaRPr sz="3000"/>
          </a:p>
        </p:txBody>
      </p:sp>
      <p:sp>
        <p:nvSpPr>
          <p:cNvPr id="254" name="Google Shape;254;p31"/>
          <p:cNvSpPr txBox="1"/>
          <p:nvPr>
            <p:ph idx="2" type="body"/>
          </p:nvPr>
        </p:nvSpPr>
        <p:spPr>
          <a:xfrm>
            <a:off x="1520200" y="3130227"/>
            <a:ext cx="1720500" cy="15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255" name="Google Shape;255;p31"/>
          <p:cNvSpPr/>
          <p:nvPr/>
        </p:nvSpPr>
        <p:spPr>
          <a:xfrm rot="10593021">
            <a:off x="1693037" y="3143953"/>
            <a:ext cx="1371084" cy="1366311"/>
          </a:xfrm>
          <a:prstGeom prst="blockArc">
            <a:avLst>
              <a:gd fmla="val 2627839" name="adj1"/>
              <a:gd fmla="val 5880699" name="adj2"/>
              <a:gd fmla="val 7985" name="adj3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1"/>
          <p:cNvSpPr txBox="1"/>
          <p:nvPr>
            <p:ph idx="2" type="body"/>
          </p:nvPr>
        </p:nvSpPr>
        <p:spPr>
          <a:xfrm>
            <a:off x="1960875" y="3500447"/>
            <a:ext cx="835500" cy="3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90</a:t>
            </a:r>
            <a:r>
              <a:rPr b="1" lang="en" sz="1500">
                <a:solidFill>
                  <a:schemeClr val="dk1"/>
                </a:solidFill>
              </a:rPr>
              <a:t>.47%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257" name="Google Shape;257;p31"/>
          <p:cNvSpPr/>
          <p:nvPr/>
        </p:nvSpPr>
        <p:spPr>
          <a:xfrm>
            <a:off x="1653053" y="3130227"/>
            <a:ext cx="1389900" cy="1380000"/>
          </a:xfrm>
          <a:prstGeom prst="blockArc">
            <a:avLst>
              <a:gd fmla="val 16211102" name="adj1"/>
              <a:gd fmla="val 14477058" name="adj2"/>
              <a:gd fmla="val 9291" name="adj3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1"/>
          <p:cNvSpPr txBox="1"/>
          <p:nvPr>
            <p:ph idx="2" type="body"/>
          </p:nvPr>
        </p:nvSpPr>
        <p:spPr>
          <a:xfrm>
            <a:off x="1880510" y="3825338"/>
            <a:ext cx="999900" cy="3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Accurac</a:t>
            </a:r>
            <a:r>
              <a:rPr lang="en" sz="1700"/>
              <a:t>y</a:t>
            </a:r>
            <a:endParaRPr sz="1700"/>
          </a:p>
        </p:txBody>
      </p:sp>
      <p:pic>
        <p:nvPicPr>
          <p:cNvPr id="259" name="Google Shape;259;p31"/>
          <p:cNvPicPr preferRelativeResize="0"/>
          <p:nvPr/>
        </p:nvPicPr>
        <p:blipFill rotWithShape="1">
          <a:blip r:embed="rId3">
            <a:alphaModFix/>
          </a:blip>
          <a:srcRect b="0" l="0" r="0" t="1758"/>
          <a:stretch/>
        </p:blipFill>
        <p:spPr>
          <a:xfrm>
            <a:off x="4572000" y="23312"/>
            <a:ext cx="4545749" cy="5096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/>
          <p:nvPr>
            <p:ph type="title"/>
          </p:nvPr>
        </p:nvSpPr>
        <p:spPr>
          <a:xfrm>
            <a:off x="730000" y="1318650"/>
            <a:ext cx="3300900" cy="17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for Classification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0</a:t>
            </a:r>
            <a:r>
              <a:rPr b="0" lang="en"/>
              <a:t>6</a:t>
            </a:r>
            <a:endParaRPr sz="3000"/>
          </a:p>
        </p:txBody>
      </p:sp>
      <p:sp>
        <p:nvSpPr>
          <p:cNvPr id="265" name="Google Shape;265;p32"/>
          <p:cNvSpPr txBox="1"/>
          <p:nvPr>
            <p:ph idx="2" type="body"/>
          </p:nvPr>
        </p:nvSpPr>
        <p:spPr>
          <a:xfrm>
            <a:off x="1520200" y="3130227"/>
            <a:ext cx="1720500" cy="15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266" name="Google Shape;266;p32"/>
          <p:cNvSpPr/>
          <p:nvPr/>
        </p:nvSpPr>
        <p:spPr>
          <a:xfrm rot="10593021">
            <a:off x="1693037" y="3143953"/>
            <a:ext cx="1371084" cy="1366311"/>
          </a:xfrm>
          <a:prstGeom prst="blockArc">
            <a:avLst>
              <a:gd fmla="val 2627839" name="adj1"/>
              <a:gd fmla="val 5880699" name="adj2"/>
              <a:gd fmla="val 7985" name="adj3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2"/>
          <p:cNvSpPr txBox="1"/>
          <p:nvPr>
            <p:ph idx="2" type="body"/>
          </p:nvPr>
        </p:nvSpPr>
        <p:spPr>
          <a:xfrm>
            <a:off x="1960875" y="3500447"/>
            <a:ext cx="835500" cy="3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89.90%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268" name="Google Shape;268;p32"/>
          <p:cNvSpPr/>
          <p:nvPr/>
        </p:nvSpPr>
        <p:spPr>
          <a:xfrm>
            <a:off x="1653053" y="3130227"/>
            <a:ext cx="1389900" cy="1380000"/>
          </a:xfrm>
          <a:prstGeom prst="blockArc">
            <a:avLst>
              <a:gd fmla="val 16211102" name="adj1"/>
              <a:gd fmla="val 14477058" name="adj2"/>
              <a:gd fmla="val 9291" name="adj3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2"/>
          <p:cNvSpPr txBox="1"/>
          <p:nvPr>
            <p:ph idx="2" type="body"/>
          </p:nvPr>
        </p:nvSpPr>
        <p:spPr>
          <a:xfrm>
            <a:off x="1880510" y="3825338"/>
            <a:ext cx="999900" cy="3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Accurac</a:t>
            </a:r>
            <a:r>
              <a:rPr lang="en" sz="1700"/>
              <a:t>y</a:t>
            </a:r>
            <a:endParaRPr sz="1700"/>
          </a:p>
        </p:txBody>
      </p:sp>
      <p:pic>
        <p:nvPicPr>
          <p:cNvPr id="270" name="Google Shape;270;p32"/>
          <p:cNvPicPr preferRelativeResize="0"/>
          <p:nvPr/>
        </p:nvPicPr>
        <p:blipFill rotWithShape="1">
          <a:blip r:embed="rId3">
            <a:alphaModFix/>
          </a:blip>
          <a:srcRect b="3819" l="0" r="0" t="3921"/>
          <a:stretch/>
        </p:blipFill>
        <p:spPr>
          <a:xfrm>
            <a:off x="4572000" y="588100"/>
            <a:ext cx="4551775" cy="392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/>
          <p:nvPr>
            <p:ph type="title"/>
          </p:nvPr>
        </p:nvSpPr>
        <p:spPr>
          <a:xfrm>
            <a:off x="477175" y="140175"/>
            <a:ext cx="7021200" cy="1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76" name="Google Shape;276;p33"/>
          <p:cNvSpPr txBox="1"/>
          <p:nvPr/>
        </p:nvSpPr>
        <p:spPr>
          <a:xfrm>
            <a:off x="5129475" y="1079150"/>
            <a:ext cx="375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p33"/>
          <p:cNvSpPr txBox="1"/>
          <p:nvPr>
            <p:ph type="title"/>
          </p:nvPr>
        </p:nvSpPr>
        <p:spPr>
          <a:xfrm>
            <a:off x="692100" y="1327427"/>
            <a:ext cx="7021200" cy="26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" sz="1800"/>
              <a:t>All the models performed with accuracies greater than 85%</a:t>
            </a:r>
            <a:endParaRPr b="0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" sz="1800"/>
              <a:t>But precision and F1-score must also be consider to avoid cases like one class classification.</a:t>
            </a:r>
            <a:endParaRPr b="0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" sz="1800"/>
              <a:t>Considering all these factors, among the above mentioned classification models, we can conclude that Random Forest Classifier is the best for the given dataset.</a:t>
            </a:r>
            <a:endParaRPr b="0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" sz="1800"/>
              <a:t>The Random Forest models reaches the highest accuracy with 90.47%, followed by the Neural Networks classification model with 89.90% accuracy.</a:t>
            </a:r>
            <a:endParaRPr b="0"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83" name="Google Shape;283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1.</a:t>
            </a:r>
            <a:r>
              <a:rPr lang="en" u="sng">
                <a:solidFill>
                  <a:schemeClr val="hlink"/>
                </a:solidFill>
                <a:hlinkClick r:id="rId3"/>
              </a:rPr>
              <a:t> https://link.springer.com/article/10.1007/s00521-018-3523-0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 2.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https://scikit-learn.org/stable/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accent5"/>
                </a:solidFill>
              </a:rPr>
              <a:t>3.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https://contactsunny.medium.com/label-encoder-vs-one-hot-encoder-in-machine-learning-3fc273365621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6" name="Google Shape;146;p18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</a:rPr>
              <a:t>About the Project</a:t>
            </a:r>
            <a:endParaRPr sz="1600" u="sng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</a:rPr>
              <a:t>Dataset Description</a:t>
            </a:r>
            <a:endParaRPr sz="1600" u="sng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</a:rPr>
              <a:t>Data Preprocessing</a:t>
            </a:r>
            <a:endParaRPr sz="1600" u="sng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</a:rPr>
              <a:t>One hot encoding</a:t>
            </a:r>
            <a:endParaRPr sz="1600" u="sng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</a:rPr>
              <a:t>Classification models</a:t>
            </a:r>
            <a:endParaRPr sz="1600" u="sng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</a:rPr>
              <a:t>Conclusion</a:t>
            </a:r>
            <a:endParaRPr sz="1600"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Project</a:t>
            </a:r>
            <a:endParaRPr sz="3000"/>
          </a:p>
        </p:txBody>
      </p:sp>
      <p:sp>
        <p:nvSpPr>
          <p:cNvPr id="152" name="Google Shape;152;p19"/>
          <p:cNvSpPr txBox="1"/>
          <p:nvPr>
            <p:ph idx="2" type="body"/>
          </p:nvPr>
        </p:nvSpPr>
        <p:spPr>
          <a:xfrm>
            <a:off x="4670100" y="882925"/>
            <a:ext cx="4400700" cy="40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 Everyday countless number of customers visit online stores but only a fraction of them end up making a purchase.</a:t>
            </a:r>
            <a:endParaRPr b="1"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Predicting whether someone will make a purchase or not holds a important place for the company.</a:t>
            </a:r>
            <a:endParaRPr b="1"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 we have developed several classification models that predicts purchase intentions and picked the best one of them.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Goal is to predict whether the company makes a revenue of the visitor or not.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Description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58" name="Google Shape;158;p20"/>
          <p:cNvSpPr txBox="1"/>
          <p:nvPr>
            <p:ph idx="2" type="body"/>
          </p:nvPr>
        </p:nvSpPr>
        <p:spPr>
          <a:xfrm>
            <a:off x="4891225" y="574625"/>
            <a:ext cx="3994200" cy="38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The dataset consists of feature vectors belonging to 12,330 sessions. </a:t>
            </a:r>
            <a:endParaRPr b="1"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Belong to a different user in a 1-year period to avoid any tendency to a specific campaign, special day, user profile, or period.</a:t>
            </a:r>
            <a:endParaRPr b="1"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The dataset consists of 18 attributes.</a:t>
            </a:r>
            <a:endParaRPr b="1"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The Revenue attribute can be used as the class label.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Description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64" name="Google Shape;164;p21"/>
          <p:cNvSpPr txBox="1"/>
          <p:nvPr>
            <p:ph idx="2" type="body"/>
          </p:nvPr>
        </p:nvSpPr>
        <p:spPr>
          <a:xfrm>
            <a:off x="4810750" y="1202475"/>
            <a:ext cx="3994200" cy="38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Administrative, Administrative Duration, Informational, Informational Duration, Product Related and Product Related Duration.</a:t>
            </a:r>
            <a:endParaRPr b="1"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Bounce Rate, Exit Rate and Page Value.</a:t>
            </a:r>
            <a:endParaRPr b="1"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Special Day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1"/>
          <p:cNvSpPr txBox="1"/>
          <p:nvPr/>
        </p:nvSpPr>
        <p:spPr>
          <a:xfrm>
            <a:off x="5094500" y="390500"/>
            <a:ext cx="3598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FEATURES</a:t>
            </a:r>
            <a:endParaRPr b="1" sz="22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9988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>
            <p:ph type="title"/>
          </p:nvPr>
        </p:nvSpPr>
        <p:spPr>
          <a:xfrm>
            <a:off x="686975" y="15870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Preprocessing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71" name="Google Shape;171;p22"/>
          <p:cNvSpPr/>
          <p:nvPr/>
        </p:nvSpPr>
        <p:spPr>
          <a:xfrm>
            <a:off x="4572000" y="0"/>
            <a:ext cx="46173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2"/>
          <p:cNvSpPr txBox="1"/>
          <p:nvPr>
            <p:ph idx="4294967295" type="body"/>
          </p:nvPr>
        </p:nvSpPr>
        <p:spPr>
          <a:xfrm>
            <a:off x="4883550" y="292400"/>
            <a:ext cx="3994200" cy="38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The Dataset is read and checked for any missing data points in the dataset.</a:t>
            </a:r>
            <a:r>
              <a:rPr b="1" lang="en" sz="1600">
                <a:solidFill>
                  <a:schemeClr val="dk1"/>
                </a:solidFill>
              </a:rPr>
              <a:t> </a:t>
            </a:r>
            <a:endParaRPr b="1"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Then the data types of the features were checked and we had 2 categorical data.</a:t>
            </a:r>
            <a:endParaRPr b="1"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We plotted the distribution of customers on Revenue and verified the values by label encoding Revenue column.</a:t>
            </a:r>
            <a:endParaRPr b="1"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78400"/>
            <a:ext cx="4160224" cy="3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9988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/>
          <p:nvPr>
            <p:ph type="title"/>
          </p:nvPr>
        </p:nvSpPr>
        <p:spPr>
          <a:xfrm>
            <a:off x="582050" y="156825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Preprocessing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79" name="Google Shape;179;p23"/>
          <p:cNvSpPr/>
          <p:nvPr/>
        </p:nvSpPr>
        <p:spPr>
          <a:xfrm>
            <a:off x="4572000" y="0"/>
            <a:ext cx="46173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3"/>
          <p:cNvSpPr txBox="1"/>
          <p:nvPr>
            <p:ph idx="4294967295" type="body"/>
          </p:nvPr>
        </p:nvSpPr>
        <p:spPr>
          <a:xfrm>
            <a:off x="4883550" y="292400"/>
            <a:ext cx="3994200" cy="38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Now we store the target column in y and remove the target column i.e. Revenue from X.</a:t>
            </a:r>
            <a:endParaRPr b="1"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S</a:t>
            </a:r>
            <a:r>
              <a:rPr b="1" lang="en" sz="1600">
                <a:solidFill>
                  <a:schemeClr val="dk1"/>
                </a:solidFill>
              </a:rPr>
              <a:t>ome other columns (Operating System, Browser, Region and Traffic Type) are dropped.</a:t>
            </a:r>
            <a:endParaRPr b="1"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We then check the shape of X &amp; y and proceed to make train-test-split (80% and 20%).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8" y="2717344"/>
            <a:ext cx="4546400" cy="185597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9988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/>
          <p:nvPr>
            <p:ph type="title"/>
          </p:nvPr>
        </p:nvSpPr>
        <p:spPr>
          <a:xfrm>
            <a:off x="844200" y="13907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Hot encoding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87" name="Google Shape;187;p24"/>
          <p:cNvSpPr/>
          <p:nvPr/>
        </p:nvSpPr>
        <p:spPr>
          <a:xfrm>
            <a:off x="4572000" y="0"/>
            <a:ext cx="46173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4"/>
          <p:cNvSpPr txBox="1"/>
          <p:nvPr>
            <p:ph idx="4294967295" type="body"/>
          </p:nvPr>
        </p:nvSpPr>
        <p:spPr>
          <a:xfrm>
            <a:off x="4891225" y="574625"/>
            <a:ext cx="3994200" cy="38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We can’t have text in our data if we’re going to run any kind of model on it.</a:t>
            </a:r>
            <a:r>
              <a:rPr b="1" lang="en" sz="1600">
                <a:solidFill>
                  <a:schemeClr val="dk1"/>
                </a:solidFill>
              </a:rPr>
              <a:t> </a:t>
            </a:r>
            <a:endParaRPr b="1"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C</a:t>
            </a:r>
            <a:r>
              <a:rPr b="1" lang="en" sz="1600">
                <a:solidFill>
                  <a:schemeClr val="dk1"/>
                </a:solidFill>
              </a:rPr>
              <a:t>ategorical text data into model-understandable numerical data.</a:t>
            </a:r>
            <a:endParaRPr b="1"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A</a:t>
            </a:r>
            <a:r>
              <a:rPr b="1" lang="en" sz="1600">
                <a:solidFill>
                  <a:schemeClr val="dk1"/>
                </a:solidFill>
              </a:rPr>
              <a:t>fter label encoding, we might confuse our model into thinking that a column has data with some kind of order.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8500" y="2724550"/>
            <a:ext cx="1624425" cy="21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425" y="2724550"/>
            <a:ext cx="685065" cy="21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9988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/>
          <p:nvPr>
            <p:ph type="title"/>
          </p:nvPr>
        </p:nvSpPr>
        <p:spPr>
          <a:xfrm>
            <a:off x="828100" y="135050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Hot encoding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96" name="Google Shape;196;p25"/>
          <p:cNvSpPr/>
          <p:nvPr/>
        </p:nvSpPr>
        <p:spPr>
          <a:xfrm>
            <a:off x="4572000" y="0"/>
            <a:ext cx="46173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5"/>
          <p:cNvSpPr txBox="1"/>
          <p:nvPr>
            <p:ph idx="4294967295" type="body"/>
          </p:nvPr>
        </p:nvSpPr>
        <p:spPr>
          <a:xfrm>
            <a:off x="4891225" y="574625"/>
            <a:ext cx="3994200" cy="38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  <a:highlight>
                  <a:srgbClr val="FDFDFD"/>
                </a:highlight>
              </a:rPr>
              <a:t>What one hot encoding does is, it takes a column which has categorical data, which has been label encoded, and then splits the column into multiple columns.</a:t>
            </a:r>
            <a:endParaRPr b="1"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  <a:highlight>
                  <a:srgbClr val="FDFDFD"/>
                </a:highlight>
              </a:rPr>
              <a:t>Replaced by 1s and 0s.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750" y="3037699"/>
            <a:ext cx="7932490" cy="16872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